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85" r:id="rId5"/>
    <p:sldId id="286" r:id="rId6"/>
    <p:sldId id="298" r:id="rId7"/>
    <p:sldId id="287" r:id="rId8"/>
    <p:sldId id="288" r:id="rId9"/>
    <p:sldId id="289" r:id="rId10"/>
    <p:sldId id="290" r:id="rId11"/>
    <p:sldId id="300" r:id="rId12"/>
    <p:sldId id="301" r:id="rId13"/>
    <p:sldId id="291" r:id="rId14"/>
    <p:sldId id="292" r:id="rId15"/>
    <p:sldId id="293" r:id="rId16"/>
    <p:sldId id="299" r:id="rId17"/>
    <p:sldId id="302" r:id="rId18"/>
    <p:sldId id="294" r:id="rId19"/>
    <p:sldId id="297" r:id="rId20"/>
    <p:sldId id="28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200"/>
    <a:srgbClr val="D07C00"/>
    <a:srgbClr val="E68900"/>
    <a:srgbClr val="FF9900"/>
    <a:srgbClr val="009900"/>
    <a:srgbClr val="FF66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12" autoAdjust="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549275"/>
            <a:ext cx="6372225" cy="3943350"/>
          </a:xfrm>
          <a:prstGeom prst="rect">
            <a:avLst/>
          </a:prstGeom>
          <a:noFill/>
        </p:spPr>
      </p:pic>
      <p:sp>
        <p:nvSpPr>
          <p:cNvPr id="3081" name="Rectangle 9" descr="Light horizontal"/>
          <p:cNvSpPr>
            <a:spLocks noChangeArrowheads="1"/>
          </p:cNvSpPr>
          <p:nvPr/>
        </p:nvSpPr>
        <p:spPr bwMode="gray">
          <a:xfrm>
            <a:off x="9525" y="9525"/>
            <a:ext cx="1473200" cy="6848475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invGray">
          <a:xfrm>
            <a:off x="0" y="4267200"/>
            <a:ext cx="9153525" cy="1103313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ltGray">
          <a:xfrm>
            <a:off x="1473200" y="5105400"/>
            <a:ext cx="7137400" cy="5334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191000"/>
            <a:ext cx="7239000" cy="1012825"/>
          </a:xfrm>
        </p:spPr>
        <p:txBody>
          <a:bodyPr/>
          <a:lstStyle>
            <a:lvl1pPr algn="l">
              <a:defRPr sz="4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524000" y="5181600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4C5140D-E5AC-42FC-B499-5304273EB65A}" type="slidenum">
              <a:rPr lang="en-US"/>
              <a:pPr/>
              <a:t>‹Nº›</a:t>
            </a:fld>
            <a:endParaRPr 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2545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chemeClr val="tx2"/>
                  </a:solidFill>
                </a:rPr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HN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ADA0-6C6B-484F-AEE9-14D0996C5D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7FCC7-DF9E-4C1A-AC43-68BE7EE0415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9088"/>
            <a:ext cx="7391400" cy="563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es-ES" smtClean="0"/>
              <a:t>Haga clic en el icono para agregar una tabla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DC72D48-E400-4918-A6C6-71F97A7603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281A-284C-4E0F-8DA5-14FB0A6F8C1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A430C-648A-4E20-8FC0-6E47D1D8BAF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00053-FF71-47DA-9604-DEB9C4C5C91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3BACA-3282-4306-95B3-54C90EE100B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9E76E-3606-40CA-97D2-5562158254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DD65E-EA92-4AA6-B4EE-385825933B8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D387E-20D6-444A-BD41-BF26A3349D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CA97-07C1-43C5-A833-E9A56A25F4E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 descr="Light horizontal"/>
          <p:cNvSpPr>
            <a:spLocks noChangeArrowheads="1"/>
          </p:cNvSpPr>
          <p:nvPr/>
        </p:nvSpPr>
        <p:spPr bwMode="gray">
          <a:xfrm>
            <a:off x="-9525" y="0"/>
            <a:ext cx="4810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0"/>
            <a:ext cx="9153525" cy="685800"/>
          </a:xfrm>
          <a:prstGeom prst="rect">
            <a:avLst/>
          </a:prstGeom>
          <a:solidFill>
            <a:schemeClr val="accent1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ltGray">
          <a:xfrm>
            <a:off x="304800" y="288925"/>
            <a:ext cx="7670800" cy="6445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28575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A540ED-81B2-4EF3-8D5F-70B183F2F1CE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grpSp>
        <p:nvGrpSpPr>
          <p:cNvPr id="49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12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0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7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32" name="Text Box 13"/>
          <p:cNvSpPr txBox="1">
            <a:spLocks noChangeArrowheads="1"/>
          </p:cNvSpPr>
          <p:nvPr/>
        </p:nvSpPr>
        <p:spPr bwMode="gray">
          <a:xfrm>
            <a:off x="347190" y="3627090"/>
            <a:ext cx="872010" cy="31547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9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4</a:t>
            </a:r>
            <a:endParaRPr lang="en-US" sz="19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grpSp>
        <p:nvGrpSpPr>
          <p:cNvPr id="111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112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16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27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34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3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42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2209800" y="4648200"/>
            <a:ext cx="563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Certificación</a:t>
            </a:r>
            <a:r>
              <a:rPr kumimoji="0" lang="en-US" sz="4400" b="1" i="0" u="none" strike="noStrike" kern="0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 de </a:t>
            </a:r>
            <a:r>
              <a:rPr kumimoji="0" lang="en-US" sz="4400" b="1" i="0" u="none" strike="noStrike" kern="0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Vladimir Script" pitchFamily="66" charset="0"/>
              </a:rPr>
              <a:t>Líderes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sp>
        <p:nvSpPr>
          <p:cNvPr id="59" name="Freeform 3"/>
          <p:cNvSpPr>
            <a:spLocks noEditPoints="1"/>
          </p:cNvSpPr>
          <p:nvPr/>
        </p:nvSpPr>
        <p:spPr bwMode="gray">
          <a:xfrm rot="9345575" flipV="1">
            <a:off x="794137" y="350229"/>
            <a:ext cx="7240637" cy="3815033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397375"/>
            <a:ext cx="1676400" cy="10128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4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UNIÓN VENEZOLANA ORIENTAL</a:t>
            </a:r>
            <a:endParaRPr lang="en-US" sz="1600" dirty="0"/>
          </a:p>
        </p:txBody>
      </p:sp>
      <p:sp>
        <p:nvSpPr>
          <p:cNvPr id="53" name="52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7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52400"/>
            <a:ext cx="314161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47" grpId="0"/>
      <p:bldP spid="126" grpId="0"/>
      <p:bldP spid="5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istrador\Escritorio\Imágenes con degrado\Papiro w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5706824" y="2306340"/>
            <a:ext cx="3521549" cy="2895599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981075"/>
          </a:xfrm>
        </p:spPr>
        <p:txBody>
          <a:bodyPr/>
          <a:lstStyle/>
          <a:p>
            <a:r>
              <a:rPr lang="en-US" sz="3600" b="1" dirty="0" smtClean="0"/>
              <a:t>Hagan un </a:t>
            </a:r>
            <a:r>
              <a:rPr lang="en-US" sz="3600" b="1" dirty="0" err="1" smtClean="0"/>
              <a:t>Listado</a:t>
            </a:r>
            <a:r>
              <a:rPr lang="en-US" sz="3600" b="1" dirty="0" smtClean="0"/>
              <a:t>.</a:t>
            </a:r>
            <a:r>
              <a:rPr lang="en-US" sz="3200" dirty="0">
                <a:solidFill>
                  <a:schemeClr val="tx2"/>
                </a:solidFill>
              </a:rPr>
              <a:t/>
            </a:r>
            <a:br>
              <a:rPr lang="en-US" sz="3200" dirty="0">
                <a:solidFill>
                  <a:schemeClr val="tx2"/>
                </a:solidFill>
              </a:rPr>
            </a:b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762000" y="1914525"/>
            <a:ext cx="47244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Pida a sus líderes que hagan una lista de sus contactos y los visiten para presentarles el programa.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838200" y="990600"/>
            <a:ext cx="8001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Elena de White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escribió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“[…]Dios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tiene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abundancia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nuestro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mundo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y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él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colocado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bienes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manos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todos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tanto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los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obedientes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como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los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desobedientes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listo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conmover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corazón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hombres. </a:t>
            </a:r>
          </a:p>
          <a:p>
            <a:pPr lvl="1" algn="just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[…]Si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necesidades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la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Dios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fueran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presentadas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la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debida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manera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delante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los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tienen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medios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influencia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estos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hombres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podrían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hacer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mucho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progreso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la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la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verdad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2" charset="0"/>
            </a:endParaRPr>
          </a:p>
        </p:txBody>
      </p:sp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7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838200" y="990600"/>
            <a:ext cx="8001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Elena de White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escribió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[…] El pueblo de Dios ha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perdido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muchos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privilegios</a:t>
            </a:r>
            <a:r>
              <a:rPr lang="en-US" sz="2800" kern="0" dirty="0" smtClean="0">
                <a:latin typeface="+mn-lt"/>
              </a:rPr>
              <a:t> </a:t>
            </a:r>
            <a:r>
              <a:rPr lang="en-US" sz="2800" kern="0" dirty="0" err="1" smtClean="0">
                <a:latin typeface="+mn-lt"/>
              </a:rPr>
              <a:t>que</a:t>
            </a:r>
            <a:r>
              <a:rPr lang="en-US" sz="2800" kern="0" dirty="0" smtClean="0">
                <a:latin typeface="+mn-lt"/>
              </a:rPr>
              <a:t> </a:t>
            </a:r>
            <a:r>
              <a:rPr lang="en-US" sz="2800" kern="0" dirty="0" err="1" smtClean="0">
                <a:latin typeface="+mn-lt"/>
              </a:rPr>
              <a:t>podrían</a:t>
            </a:r>
            <a:r>
              <a:rPr lang="en-US" sz="2800" kern="0" dirty="0" smtClean="0">
                <a:latin typeface="+mn-lt"/>
              </a:rPr>
              <a:t> </a:t>
            </a:r>
            <a:r>
              <a:rPr lang="en-US" sz="2800" kern="0" dirty="0" err="1" smtClean="0">
                <a:latin typeface="+mn-lt"/>
              </a:rPr>
              <a:t>haber</a:t>
            </a:r>
            <a:r>
              <a:rPr lang="en-US" sz="2800" kern="0" dirty="0" smtClean="0">
                <a:latin typeface="+mn-lt"/>
              </a:rPr>
              <a:t> </a:t>
            </a:r>
            <a:r>
              <a:rPr lang="en-US" sz="2800" kern="0" dirty="0" err="1" smtClean="0">
                <a:latin typeface="+mn-lt"/>
              </a:rPr>
              <a:t>aprovechado</a:t>
            </a:r>
            <a:r>
              <a:rPr lang="en-US" sz="2800" kern="0" dirty="0" smtClean="0">
                <a:latin typeface="+mn-lt"/>
              </a:rPr>
              <a:t>, </a:t>
            </a:r>
            <a:r>
              <a:rPr lang="en-US" sz="2800" kern="0" dirty="0" err="1" smtClean="0">
                <a:latin typeface="+mn-lt"/>
              </a:rPr>
              <a:t>si</a:t>
            </a:r>
            <a:r>
              <a:rPr lang="en-US" sz="2800" kern="0" dirty="0" smtClean="0">
                <a:latin typeface="+mn-lt"/>
              </a:rPr>
              <a:t> no </a:t>
            </a:r>
            <a:r>
              <a:rPr lang="en-US" sz="2800" kern="0" dirty="0" err="1" smtClean="0">
                <a:latin typeface="+mn-lt"/>
              </a:rPr>
              <a:t>hubiera</a:t>
            </a:r>
            <a:r>
              <a:rPr lang="en-US" sz="2800" kern="0" dirty="0" smtClean="0">
                <a:latin typeface="+mn-lt"/>
              </a:rPr>
              <a:t> </a:t>
            </a:r>
            <a:r>
              <a:rPr lang="en-US" sz="2800" kern="0" dirty="0" err="1" smtClean="0">
                <a:latin typeface="+mn-lt"/>
              </a:rPr>
              <a:t>preferido</a:t>
            </a:r>
            <a:r>
              <a:rPr lang="en-US" sz="2800" kern="0" dirty="0" smtClean="0">
                <a:latin typeface="+mn-lt"/>
              </a:rPr>
              <a:t> </a:t>
            </a:r>
            <a:r>
              <a:rPr lang="en-US" sz="2800" kern="0" dirty="0" err="1" smtClean="0">
                <a:latin typeface="+mn-lt"/>
              </a:rPr>
              <a:t>permanecer</a:t>
            </a:r>
            <a:r>
              <a:rPr lang="en-US" sz="2800" kern="0" dirty="0" smtClean="0">
                <a:latin typeface="+mn-lt"/>
              </a:rPr>
              <a:t> </a:t>
            </a:r>
            <a:r>
              <a:rPr lang="en-US" sz="2800" kern="0" dirty="0" err="1" smtClean="0">
                <a:latin typeface="+mn-lt"/>
              </a:rPr>
              <a:t>independiente</a:t>
            </a:r>
            <a:r>
              <a:rPr lang="en-US" sz="2800" kern="0" dirty="0" smtClean="0">
                <a:latin typeface="+mn-lt"/>
              </a:rPr>
              <a:t> del </a:t>
            </a:r>
            <a:r>
              <a:rPr lang="en-US" sz="2800" kern="0" dirty="0" err="1" smtClean="0">
                <a:latin typeface="+mn-lt"/>
              </a:rPr>
              <a:t>mundo</a:t>
            </a:r>
            <a:r>
              <a:rPr lang="en-US" sz="2800" kern="0" dirty="0" smtClean="0">
                <a:latin typeface="+mn-lt"/>
              </a:rPr>
              <a:t>”.</a:t>
            </a:r>
          </a:p>
          <a:p>
            <a:pPr lvl="1" algn="just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kumimoji="0" lang="en-US" sz="28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Garamond" pitchFamily="2" charset="0"/>
              </a:rPr>
              <a:t>Servicio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ramond" pitchFamily="2" charset="0"/>
              </a:rPr>
              <a:t> </a:t>
            </a:r>
            <a:r>
              <a:rPr kumimoji="0" lang="en-US" sz="28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Garamond" pitchFamily="2" charset="0"/>
              </a:rPr>
              <a:t>Cristiano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ramond" pitchFamily="2" charset="0"/>
              </a:rPr>
              <a:t>, p. 209.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Garamond" pitchFamily="2" charset="0"/>
            </a:endParaRPr>
          </a:p>
        </p:txBody>
      </p:sp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391400" cy="1057275"/>
          </a:xfrm>
        </p:spPr>
        <p:txBody>
          <a:bodyPr/>
          <a:lstStyle/>
          <a:p>
            <a:r>
              <a:rPr lang="en-US" sz="3600" b="1" dirty="0" smtClean="0"/>
              <a:t>La </a:t>
            </a:r>
            <a:r>
              <a:rPr lang="en-US" sz="3600" b="1" dirty="0" err="1" smtClean="0"/>
              <a:t>última</a:t>
            </a:r>
            <a:r>
              <a:rPr lang="en-US" sz="3600" b="1" dirty="0" smtClean="0"/>
              <a:t> o </a:t>
            </a:r>
            <a:r>
              <a:rPr lang="en-US" sz="3600" b="1" dirty="0" err="1" smtClean="0"/>
              <a:t>Penúltima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semana</a:t>
            </a: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8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1371600" y="1676400"/>
            <a:ext cx="6553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En la última o Penúltima semana de la recolección, reúnase todos los días con su G.P. y pida un informe de los Dúos que están trabajando.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Muestre a través de un gráfico el avance que llevan.</a:t>
            </a: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1057275"/>
          </a:xfrm>
        </p:spPr>
        <p:txBody>
          <a:bodyPr/>
          <a:lstStyle/>
          <a:p>
            <a:r>
              <a:rPr lang="en-US" b="1" dirty="0" smtClean="0"/>
              <a:t>La </a:t>
            </a:r>
            <a:r>
              <a:rPr lang="en-US" b="1" dirty="0" err="1" smtClean="0"/>
              <a:t>Recolección</a:t>
            </a:r>
            <a:r>
              <a:rPr lang="en-US" b="1" dirty="0" smtClean="0"/>
              <a:t> </a:t>
            </a:r>
            <a:r>
              <a:rPr lang="en-US" b="1" dirty="0" err="1" smtClean="0"/>
              <a:t>algo</a:t>
            </a:r>
            <a:r>
              <a:rPr lang="en-US" b="1" dirty="0" smtClean="0"/>
              <a:t> </a:t>
            </a:r>
            <a:r>
              <a:rPr lang="en-US" b="1" dirty="0" err="1" smtClean="0"/>
              <a:t>Espiritual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9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533400" y="1914525"/>
            <a:ext cx="51054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Haga de esto una obra Espiritual, dedique tiempo para la oración tanto con la G.P. como con los Dúos Misioneros.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8194" name="Picture 2" descr="C:\Documents and Settings\Administrador\Escritorio\Imágenes con degrado\Picture3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4406" y="1752600"/>
            <a:ext cx="2995863" cy="3657600"/>
          </a:xfrm>
          <a:prstGeom prst="rect">
            <a:avLst/>
          </a:prstGeom>
          <a:noFill/>
        </p:spPr>
      </p:pic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istrador\Mis documentos\Mis imágenes\imagenes bìblicas\Imagenes para Sermones Ilustrados\B_DAN2\B_EXTRAS\B002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600200" y="2133600"/>
            <a:ext cx="3810000" cy="40386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1285875"/>
          </a:xfrm>
        </p:spPr>
        <p:txBody>
          <a:bodyPr/>
          <a:lstStyle/>
          <a:p>
            <a:r>
              <a:rPr lang="en-US" sz="3600" b="1" dirty="0" smtClean="0"/>
              <a:t> El </a:t>
            </a:r>
            <a:r>
              <a:rPr lang="en-US" sz="3600" b="1" dirty="0" err="1" smtClean="0"/>
              <a:t>propósito</a:t>
            </a:r>
            <a:r>
              <a:rPr lang="en-US" sz="3600" b="1" dirty="0" smtClean="0"/>
              <a:t>.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621340"/>
            <a:ext cx="1725729" cy="1569660"/>
            <a:chOff x="1610719" y="1262166"/>
            <a:chExt cx="1268882" cy="1644380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68882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4648200" y="2143125"/>
            <a:ext cx="44196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No olvide enfatizar el verdadero propósito misionero el cual es: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		!GANAR ALMAS!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/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</a:b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5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621340"/>
            <a:ext cx="1725729" cy="1569660"/>
            <a:chOff x="1610719" y="1262166"/>
            <a:chExt cx="1268882" cy="1644380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68882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143000" y="1219200"/>
            <a:ext cx="746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Elena de White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mencionó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“Uno de los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nuevos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planes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alcanzar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los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incrédulos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 de la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campaña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la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Recolección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Anual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favor de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misiones</a:t>
            </a:r>
            <a:r>
              <a:rPr lang="en-US" sz="3200" kern="0" dirty="0" smtClean="0">
                <a:latin typeface="+mn-lt"/>
              </a:rPr>
              <a:t>. 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2" charset="0"/>
            </a:endParaRPr>
          </a:p>
        </p:txBody>
      </p:sp>
      <p:grpSp>
        <p:nvGrpSpPr>
          <p:cNvPr id="25" name="24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 Grupo"/>
          <p:cNvGrpSpPr/>
          <p:nvPr/>
        </p:nvGrpSpPr>
        <p:grpSpPr>
          <a:xfrm>
            <a:off x="-110010" y="2621340"/>
            <a:ext cx="1725729" cy="1569660"/>
            <a:chOff x="1610719" y="1262166"/>
            <a:chExt cx="1268882" cy="164438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68882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10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143000" y="1219200"/>
            <a:ext cx="7467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Elena de White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mencionó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lvl="1" algn="just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US" sz="3200" kern="0" dirty="0" smtClean="0">
                <a:latin typeface="+mn-lt"/>
              </a:rPr>
              <a:t>En </a:t>
            </a:r>
            <a:r>
              <a:rPr lang="en-US" sz="3200" kern="0" dirty="0" err="1" smtClean="0">
                <a:latin typeface="+mn-lt"/>
              </a:rPr>
              <a:t>muchos</a:t>
            </a:r>
            <a:r>
              <a:rPr lang="en-US" sz="3200" kern="0" dirty="0" smtClean="0">
                <a:latin typeface="+mn-lt"/>
              </a:rPr>
              <a:t> </a:t>
            </a:r>
            <a:r>
              <a:rPr lang="en-US" sz="3200" kern="0" dirty="0" err="1" smtClean="0">
                <a:latin typeface="+mn-lt"/>
              </a:rPr>
              <a:t>lugares</a:t>
            </a:r>
            <a:r>
              <a:rPr lang="en-US" sz="3200" kern="0" dirty="0" smtClean="0">
                <a:latin typeface="+mn-lt"/>
              </a:rPr>
              <a:t>, </a:t>
            </a:r>
            <a:r>
              <a:rPr lang="en-US" sz="3200" kern="0" dirty="0" err="1" smtClean="0">
                <a:latin typeface="+mn-lt"/>
              </a:rPr>
              <a:t>durante</a:t>
            </a:r>
            <a:r>
              <a:rPr lang="en-US" sz="3200" kern="0" dirty="0" smtClean="0">
                <a:latin typeface="+mn-lt"/>
              </a:rPr>
              <a:t> los </a:t>
            </a:r>
            <a:r>
              <a:rPr lang="en-US" sz="3200" kern="0" dirty="0" err="1" smtClean="0">
                <a:latin typeface="+mn-lt"/>
              </a:rPr>
              <a:t>pasados</a:t>
            </a:r>
            <a:r>
              <a:rPr lang="en-US" sz="3200" kern="0" dirty="0" smtClean="0">
                <a:latin typeface="+mn-lt"/>
              </a:rPr>
              <a:t> </a:t>
            </a:r>
            <a:r>
              <a:rPr lang="en-US" sz="3200" kern="0" dirty="0" err="1" smtClean="0">
                <a:latin typeface="+mn-lt"/>
              </a:rPr>
              <a:t>pocos</a:t>
            </a:r>
            <a:r>
              <a:rPr lang="en-US" sz="3200" kern="0" dirty="0" smtClean="0">
                <a:latin typeface="+mn-lt"/>
              </a:rPr>
              <a:t> </a:t>
            </a:r>
            <a:r>
              <a:rPr lang="en-US" sz="3200" kern="0" dirty="0" err="1" smtClean="0">
                <a:latin typeface="+mn-lt"/>
              </a:rPr>
              <a:t>años</a:t>
            </a:r>
            <a:r>
              <a:rPr lang="en-US" sz="3200" kern="0" dirty="0" smtClean="0">
                <a:latin typeface="+mn-lt"/>
              </a:rPr>
              <a:t>, </a:t>
            </a:r>
            <a:r>
              <a:rPr lang="en-US" sz="3200" kern="0" dirty="0" err="1" smtClean="0">
                <a:latin typeface="+mn-lt"/>
              </a:rPr>
              <a:t>esta</a:t>
            </a:r>
            <a:r>
              <a:rPr lang="en-US" sz="3200" kern="0" dirty="0" smtClean="0">
                <a:latin typeface="+mn-lt"/>
              </a:rPr>
              <a:t> ha </a:t>
            </a:r>
            <a:r>
              <a:rPr lang="en-US" sz="3200" kern="0" dirty="0" err="1" smtClean="0">
                <a:latin typeface="+mn-lt"/>
              </a:rPr>
              <a:t>resultado</a:t>
            </a:r>
            <a:r>
              <a:rPr lang="en-US" sz="3200" kern="0" dirty="0" smtClean="0">
                <a:latin typeface="+mn-lt"/>
              </a:rPr>
              <a:t> un </a:t>
            </a:r>
            <a:r>
              <a:rPr lang="en-US" sz="3200" kern="0" dirty="0" err="1" smtClean="0">
                <a:latin typeface="+mn-lt"/>
              </a:rPr>
              <a:t>éxito</a:t>
            </a:r>
            <a:r>
              <a:rPr lang="en-US" sz="3200" kern="0" dirty="0" smtClean="0">
                <a:latin typeface="+mn-lt"/>
              </a:rPr>
              <a:t> y ha </a:t>
            </a:r>
            <a:r>
              <a:rPr lang="en-US" sz="3200" kern="0" dirty="0" err="1" smtClean="0">
                <a:latin typeface="+mn-lt"/>
              </a:rPr>
              <a:t>sido</a:t>
            </a:r>
            <a:r>
              <a:rPr lang="en-US" sz="3200" kern="0" dirty="0" smtClean="0">
                <a:latin typeface="+mn-lt"/>
              </a:rPr>
              <a:t> </a:t>
            </a:r>
            <a:r>
              <a:rPr lang="en-US" sz="3200" kern="0" dirty="0" err="1" smtClean="0">
                <a:latin typeface="+mn-lt"/>
              </a:rPr>
              <a:t>una</a:t>
            </a:r>
            <a:r>
              <a:rPr lang="en-US" sz="3200" kern="0" dirty="0" smtClean="0">
                <a:latin typeface="+mn-lt"/>
              </a:rPr>
              <a:t> </a:t>
            </a:r>
            <a:r>
              <a:rPr lang="en-US" sz="3200" kern="0" dirty="0" err="1" smtClean="0">
                <a:latin typeface="+mn-lt"/>
              </a:rPr>
              <a:t>bendición</a:t>
            </a:r>
            <a:r>
              <a:rPr lang="en-US" sz="3200" kern="0" dirty="0" smtClean="0">
                <a:latin typeface="+mn-lt"/>
              </a:rPr>
              <a:t> </a:t>
            </a:r>
            <a:r>
              <a:rPr lang="en-US" sz="3200" kern="0" dirty="0" err="1" smtClean="0">
                <a:latin typeface="+mn-lt"/>
              </a:rPr>
              <a:t>para</a:t>
            </a:r>
            <a:r>
              <a:rPr lang="en-US" sz="3200" kern="0" dirty="0" smtClean="0">
                <a:latin typeface="+mn-lt"/>
              </a:rPr>
              <a:t> </a:t>
            </a:r>
            <a:r>
              <a:rPr lang="en-US" sz="3200" kern="0" dirty="0" err="1" smtClean="0">
                <a:latin typeface="+mn-lt"/>
              </a:rPr>
              <a:t>muchos</a:t>
            </a:r>
            <a:r>
              <a:rPr lang="en-US" sz="3200" kern="0" dirty="0" smtClean="0">
                <a:latin typeface="+mn-lt"/>
              </a:rPr>
              <a:t>, </a:t>
            </a:r>
            <a:r>
              <a:rPr lang="en-US" sz="3200" kern="0" dirty="0" err="1" smtClean="0">
                <a:latin typeface="+mn-lt"/>
              </a:rPr>
              <a:t>aumentando</a:t>
            </a:r>
            <a:r>
              <a:rPr lang="en-US" sz="3200" kern="0" dirty="0" smtClean="0">
                <a:latin typeface="+mn-lt"/>
              </a:rPr>
              <a:t> la </a:t>
            </a:r>
            <a:r>
              <a:rPr lang="en-US" sz="3200" kern="0" dirty="0" err="1" smtClean="0">
                <a:latin typeface="+mn-lt"/>
              </a:rPr>
              <a:t>afluencia</a:t>
            </a:r>
            <a:r>
              <a:rPr lang="en-US" sz="3200" kern="0" dirty="0" smtClean="0">
                <a:latin typeface="+mn-lt"/>
              </a:rPr>
              <a:t> de </a:t>
            </a:r>
            <a:r>
              <a:rPr lang="en-US" sz="3200" kern="0" dirty="0" err="1" smtClean="0">
                <a:latin typeface="+mn-lt"/>
              </a:rPr>
              <a:t>medios</a:t>
            </a:r>
            <a:r>
              <a:rPr lang="en-US" sz="3200" kern="0" dirty="0" smtClean="0">
                <a:latin typeface="+mn-lt"/>
              </a:rPr>
              <a:t> a la </a:t>
            </a:r>
            <a:r>
              <a:rPr lang="en-US" sz="3200" kern="0" dirty="0" err="1" smtClean="0">
                <a:latin typeface="+mn-lt"/>
              </a:rPr>
              <a:t>tesorería</a:t>
            </a:r>
            <a:r>
              <a:rPr lang="en-US" sz="3200" kern="0" dirty="0" smtClean="0">
                <a:latin typeface="+mn-lt"/>
              </a:rPr>
              <a:t> de </a:t>
            </a:r>
            <a:r>
              <a:rPr lang="en-US" sz="3200" kern="0" dirty="0" err="1" smtClean="0">
                <a:latin typeface="+mn-lt"/>
              </a:rPr>
              <a:t>las</a:t>
            </a:r>
            <a:r>
              <a:rPr lang="en-US" sz="3200" kern="0" dirty="0" smtClean="0">
                <a:latin typeface="+mn-lt"/>
              </a:rPr>
              <a:t> </a:t>
            </a:r>
            <a:r>
              <a:rPr lang="en-US" sz="3200" kern="0" dirty="0" err="1" smtClean="0">
                <a:latin typeface="+mn-lt"/>
              </a:rPr>
              <a:t>misiones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”.</a:t>
            </a:r>
          </a:p>
          <a:p>
            <a:pPr lvl="1" algn="just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Font typeface="Wingdings" pitchFamily="2" charset="2"/>
              <a:buNone/>
            </a:pPr>
            <a:r>
              <a:rPr lang="en-US" sz="3200" i="1" kern="0" dirty="0" err="1" smtClean="0">
                <a:latin typeface="Garamond" pitchFamily="2" charset="0"/>
              </a:rPr>
              <a:t>Servicio</a:t>
            </a:r>
            <a:r>
              <a:rPr lang="en-US" sz="3200" i="1" kern="0" dirty="0" smtClean="0">
                <a:latin typeface="Garamond" pitchFamily="2" charset="0"/>
              </a:rPr>
              <a:t> </a:t>
            </a:r>
            <a:r>
              <a:rPr lang="en-US" sz="3200" i="1" kern="0" dirty="0" err="1" smtClean="0">
                <a:latin typeface="Garamond" pitchFamily="2" charset="0"/>
              </a:rPr>
              <a:t>Cristiano</a:t>
            </a:r>
            <a:r>
              <a:rPr lang="en-US" sz="3200" i="1" kern="0" dirty="0" smtClean="0">
                <a:latin typeface="Garamond" pitchFamily="2" charset="0"/>
              </a:rPr>
              <a:t>, p. 208.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2" charset="0"/>
            </a:endParaRPr>
          </a:p>
        </p:txBody>
      </p:sp>
      <p:grpSp>
        <p:nvGrpSpPr>
          <p:cNvPr id="4" name="24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8" name="27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istrador\Mis documentos\Mis imágenes\imagenes bìblicas\personas\personas_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84" y="1524000"/>
            <a:ext cx="3771516" cy="38100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981075"/>
          </a:xfrm>
        </p:spPr>
        <p:txBody>
          <a:bodyPr/>
          <a:lstStyle/>
          <a:p>
            <a:r>
              <a:rPr lang="en-US" sz="3600" b="1" dirty="0" smtClean="0"/>
              <a:t>Sea </a:t>
            </a:r>
            <a:r>
              <a:rPr lang="en-US" sz="3600" b="1" dirty="0" err="1" smtClean="0"/>
              <a:t>Ejemplo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621340"/>
            <a:ext cx="1655390" cy="1569660"/>
            <a:chOff x="1610720" y="1262166"/>
            <a:chExt cx="1217164" cy="1644380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20" y="1262166"/>
              <a:ext cx="1217164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11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533400" y="1304925"/>
            <a:ext cx="48006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 algn="just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kumimoji="0" lang="es-ES_tradnl" sz="3200" b="1" i="0" u="none" strike="noStrike" kern="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Nada motiva más que el ejemplo, sea usted el primero en tener obtenido su blanco (el de su dúo</a:t>
            </a:r>
            <a:r>
              <a:rPr lang="es-ES_tradnl" sz="3200" b="1" kern="0" dirty="0" smtClean="0">
                <a:ln>
                  <a:solidFill>
                    <a:sysClr val="windowText" lastClr="000000"/>
                  </a:solidFill>
                </a:ln>
                <a:solidFill>
                  <a:schemeClr val="tx2"/>
                </a:solidFill>
              </a:rPr>
              <a:t>)</a:t>
            </a:r>
            <a:r>
              <a:rPr kumimoji="0" lang="es-ES_tradnl" sz="3200" b="1" i="0" u="none" strike="noStrike" kern="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 de recolección.</a:t>
            </a:r>
            <a:endParaRPr kumimoji="0" lang="en-US" sz="3200" b="1" i="0" u="none" strike="noStrike" kern="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981075"/>
          </a:xfrm>
        </p:spPr>
        <p:txBody>
          <a:bodyPr/>
          <a:lstStyle/>
          <a:p>
            <a:r>
              <a:rPr lang="en-US" sz="3600" b="1" dirty="0" err="1" smtClean="0">
                <a:solidFill>
                  <a:schemeClr val="tx2"/>
                </a:solidFill>
              </a:rPr>
              <a:t>Beneficencia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1" y="2621340"/>
            <a:ext cx="1710726" cy="1569660"/>
            <a:chOff x="1610719" y="1262166"/>
            <a:chExt cx="1257851" cy="1644380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1262166"/>
              <a:ext cx="1257851" cy="16443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9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12</a:t>
              </a:r>
              <a:endParaRPr 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381000" y="1066800"/>
            <a:ext cx="8077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 algn="just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_tradnl" sz="2800" b="1" kern="0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</a:rPr>
              <a:t>Procure que su G.P. haya hecho recientemente una obra  de beneficencia en la comunidad.</a:t>
            </a:r>
          </a:p>
          <a:p>
            <a:pPr marL="742950" lvl="1" indent="-285750" algn="just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kumimoji="0" lang="es-ES_tradnl" sz="28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28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1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</a:br>
            <a:endParaRPr kumimoji="0" lang="en-US" sz="3200" b="1" i="0" u="none" strike="noStrike" kern="0" cap="none" spc="0" normalizeH="0" baseline="0" noProof="0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27" name="Picture 3" descr="C:\Documents and Settings\Administrador\Escritorio\fotos Prado nº 1\02112008\P10604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352800"/>
            <a:ext cx="4648200" cy="2667000"/>
          </a:xfrm>
          <a:prstGeom prst="rect">
            <a:avLst/>
          </a:prstGeom>
          <a:noFill/>
        </p:spPr>
      </p:pic>
      <p:grpSp>
        <p:nvGrpSpPr>
          <p:cNvPr id="29" name="28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30" name="29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1" name="30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2" name="31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5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5029200"/>
            <a:ext cx="2819400" cy="685800"/>
          </a:xfrm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ladimir Script" pitchFamily="66" charset="0"/>
              </a:rPr>
              <a:t>Seminario 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ladimir Script" pitchFamily="66" charset="0"/>
            </a:endParaRPr>
          </a:p>
        </p:txBody>
      </p: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52600"/>
            <a:ext cx="1447800" cy="6858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sz="2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NIVEL</a:t>
            </a:r>
            <a:endParaRPr lang="en-US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Text Box 13"/>
          <p:cNvSpPr txBox="1">
            <a:spLocks noChangeArrowheads="1"/>
          </p:cNvSpPr>
          <p:nvPr/>
        </p:nvSpPr>
        <p:spPr bwMode="gray">
          <a:xfrm>
            <a:off x="304800" y="-533400"/>
            <a:ext cx="872010" cy="26468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t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en-US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4</a:t>
            </a:r>
            <a:endParaRPr lang="en-US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white">
          <a:xfrm>
            <a:off x="0" y="4321175"/>
            <a:ext cx="9144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CÓMO ALCANZAR LA RECOLECCIÓN EN MI G.P.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" name="11 Grupo"/>
          <p:cNvGrpSpPr/>
          <p:nvPr/>
        </p:nvGrpSpPr>
        <p:grpSpPr>
          <a:xfrm>
            <a:off x="6096000" y="4337209"/>
            <a:ext cx="1329210" cy="2215991"/>
            <a:chOff x="1722773" y="779555"/>
            <a:chExt cx="977332" cy="2321479"/>
          </a:xfrm>
        </p:grpSpPr>
        <p:grpSp>
          <p:nvGrpSpPr>
            <p:cNvPr id="13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5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6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1722773" y="779555"/>
              <a:ext cx="977332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sp>
        <p:nvSpPr>
          <p:cNvPr id="50" name="Freeform 3"/>
          <p:cNvSpPr>
            <a:spLocks noEditPoints="1"/>
          </p:cNvSpPr>
          <p:nvPr/>
        </p:nvSpPr>
        <p:spPr bwMode="gray">
          <a:xfrm rot="10800000" flipV="1">
            <a:off x="2286000" y="381001"/>
            <a:ext cx="5257800" cy="3124199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sp>
        <p:nvSpPr>
          <p:cNvPr id="18" name="17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Picture 2" descr="C:\Users\Ney Devis\Pictures\Logo G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2456906" cy="232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3 Rectángulo"/>
          <p:cNvSpPr/>
          <p:nvPr/>
        </p:nvSpPr>
        <p:spPr>
          <a:xfrm>
            <a:off x="1447800" y="0"/>
            <a:ext cx="7696200" cy="426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7162800" cy="3810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1600" dirty="0" smtClean="0"/>
              <a:t>CERTIFICACIÓN DE LÍDERES</a:t>
            </a:r>
            <a:endParaRPr lang="en-US" sz="1600" dirty="0"/>
          </a:p>
        </p:txBody>
      </p:sp>
      <p:grpSp>
        <p:nvGrpSpPr>
          <p:cNvPr id="2" name="48 Grupo"/>
          <p:cNvGrpSpPr/>
          <p:nvPr/>
        </p:nvGrpSpPr>
        <p:grpSpPr>
          <a:xfrm>
            <a:off x="0" y="0"/>
            <a:ext cx="1524000" cy="1371600"/>
            <a:chOff x="0" y="0"/>
            <a:chExt cx="1752600" cy="1600200"/>
          </a:xfrm>
        </p:grpSpPr>
        <p:grpSp>
          <p:nvGrpSpPr>
            <p:cNvPr id="3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72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73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4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74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5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7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7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8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97" name="AutoShape 35"/>
            <p:cNvSpPr>
              <a:spLocks noChangeArrowheads="1"/>
            </p:cNvSpPr>
            <p:nvPr/>
          </p:nvSpPr>
          <p:spPr bwMode="gray">
            <a:xfrm>
              <a:off x="304800" y="533400"/>
              <a:ext cx="114300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3200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V</a:t>
              </a:r>
              <a:r>
                <a:rPr lang="en-US" sz="2400" cap="small" dirty="0" err="1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ivos</a:t>
              </a:r>
              <a:endParaRPr lang="en-US" sz="3200" cap="small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2600" y="609600"/>
            <a:ext cx="3505200" cy="1447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sz="4000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PRÓXIMO </a:t>
            </a:r>
            <a:r>
              <a:rPr lang="en-US" sz="40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SEMINARIO</a:t>
            </a:r>
            <a:endParaRPr lang="en-US" sz="40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Rectangle 3"/>
          <p:cNvSpPr txBox="1">
            <a:spLocks noChangeArrowheads="1"/>
          </p:cNvSpPr>
          <p:nvPr/>
        </p:nvSpPr>
        <p:spPr bwMode="white">
          <a:xfrm>
            <a:off x="3429000" y="2895600"/>
            <a:ext cx="5562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Cómo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</a:t>
            </a: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realizar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la </a:t>
            </a:r>
            <a:r>
              <a:rPr lang="en-US" sz="4400" b="1" kern="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multiplicación</a:t>
            </a:r>
            <a:r>
              <a:rPr lang="en-US" sz="4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ladimir Script" pitchFamily="66" charset="0"/>
              </a:rPr>
              <a:t> de mi G.P. </a:t>
            </a:r>
            <a:endParaRPr kumimoji="0" lang="en-US" sz="4400" b="1" i="0" u="none" strike="noStrike" kern="0" spc="50" normalizeH="0" baseline="0" noProof="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Vladimir Script" pitchFamily="66" charset="0"/>
            </a:endParaRPr>
          </a:p>
        </p:txBody>
      </p:sp>
      <p:grpSp>
        <p:nvGrpSpPr>
          <p:cNvPr id="6" name="110 Grupo"/>
          <p:cNvGrpSpPr/>
          <p:nvPr/>
        </p:nvGrpSpPr>
        <p:grpSpPr>
          <a:xfrm>
            <a:off x="0" y="1447800"/>
            <a:ext cx="1524000" cy="1371600"/>
            <a:chOff x="0" y="0"/>
            <a:chExt cx="1752600" cy="1600200"/>
          </a:xfrm>
        </p:grpSpPr>
        <p:grpSp>
          <p:nvGrpSpPr>
            <p:cNvPr id="7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14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15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8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17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18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0099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25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9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28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29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0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31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13" name="AutoShape 35"/>
            <p:cNvSpPr>
              <a:spLocks noChangeArrowheads="1"/>
            </p:cNvSpPr>
            <p:nvPr/>
          </p:nvSpPr>
          <p:spPr bwMode="gray">
            <a:xfrm>
              <a:off x="262891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A</a:t>
              </a:r>
              <a:r>
                <a:rPr lang="en-US" sz="20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ctivos</a:t>
              </a:r>
              <a:endParaRPr lang="en-US" sz="28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132 Grupo"/>
          <p:cNvGrpSpPr/>
          <p:nvPr/>
        </p:nvGrpSpPr>
        <p:grpSpPr>
          <a:xfrm>
            <a:off x="0" y="2895600"/>
            <a:ext cx="1524000" cy="1371600"/>
            <a:chOff x="0" y="0"/>
            <a:chExt cx="1752600" cy="1600200"/>
          </a:xfrm>
        </p:grpSpPr>
        <p:grpSp>
          <p:nvGrpSpPr>
            <p:cNvPr id="11" name="121 Grupo"/>
            <p:cNvGrpSpPr/>
            <p:nvPr/>
          </p:nvGrpSpPr>
          <p:grpSpPr>
            <a:xfrm>
              <a:off x="0" y="0"/>
              <a:ext cx="1752600" cy="1600200"/>
              <a:chOff x="0" y="1524000"/>
              <a:chExt cx="1302271" cy="1295399"/>
            </a:xfrm>
          </p:grpSpPr>
          <p:sp>
            <p:nvSpPr>
              <p:cNvPr id="136" name="Oval 10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sp>
            <p:nvSpPr>
              <p:cNvPr id="137" name="Oval 11"/>
              <p:cNvSpPr>
                <a:spLocks noChangeArrowheads="1"/>
              </p:cNvSpPr>
              <p:nvPr/>
            </p:nvSpPr>
            <p:spPr bwMode="gray">
              <a:xfrm>
                <a:off x="0" y="1524000"/>
                <a:ext cx="1302271" cy="1295399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wrap="none" anchor="ctr">
                <a:spAutoFit/>
              </a:bodyPr>
              <a:lstStyle/>
              <a:p>
                <a:endParaRPr lang="es-HN"/>
              </a:p>
            </p:txBody>
          </p:sp>
          <p:grpSp>
            <p:nvGrpSpPr>
              <p:cNvPr id="12" name="119 Grupo"/>
              <p:cNvGrpSpPr/>
              <p:nvPr/>
            </p:nvGrpSpPr>
            <p:grpSpPr>
              <a:xfrm>
                <a:off x="85160" y="1608710"/>
                <a:ext cx="1132908" cy="1127883"/>
                <a:chOff x="85160" y="1608710"/>
                <a:chExt cx="1132908" cy="1127883"/>
              </a:xfrm>
            </p:grpSpPr>
            <p:sp>
              <p:nvSpPr>
                <p:cNvPr id="139" name="Oval 12"/>
                <p:cNvSpPr>
                  <a:spLocks noChangeArrowheads="1"/>
                </p:cNvSpPr>
                <p:nvPr/>
              </p:nvSpPr>
              <p:spPr bwMode="gray">
                <a:xfrm>
                  <a:off x="85160" y="1608710"/>
                  <a:ext cx="1131952" cy="112597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>
                        <a:gamma/>
                        <a:shade val="54118"/>
                        <a:invGamma/>
                      </a:schemeClr>
                    </a:gs>
                    <a:gs pos="50000">
                      <a:schemeClr val="folHlink"/>
                    </a:gs>
                    <a:gs pos="100000">
                      <a:schemeClr val="folHlink">
                        <a:gamma/>
                        <a:shade val="54118"/>
                        <a:invGamma/>
                      </a:schemeClr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0" name="Oval 13"/>
                <p:cNvSpPr>
                  <a:spLocks noChangeArrowheads="1"/>
                </p:cNvSpPr>
                <p:nvPr/>
              </p:nvSpPr>
              <p:spPr bwMode="gray">
                <a:xfrm>
                  <a:off x="86116" y="1610614"/>
                  <a:ext cx="1131952" cy="1125979"/>
                </a:xfrm>
                <a:prstGeom prst="ellipse">
                  <a:avLst/>
                </a:prstGeom>
                <a:solidFill>
                  <a:srgbClr val="D07C00"/>
                </a:solidFill>
                <a:ln>
                  <a:headEnd/>
                  <a:tailEnd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sp>
              <p:nvSpPr>
                <p:cNvPr id="141" name="Oval 14"/>
                <p:cNvSpPr>
                  <a:spLocks noChangeArrowheads="1"/>
                </p:cNvSpPr>
                <p:nvPr/>
              </p:nvSpPr>
              <p:spPr bwMode="gray">
                <a:xfrm>
                  <a:off x="141614" y="1664866"/>
                  <a:ext cx="1019044" cy="1013667"/>
                </a:xfrm>
                <a:prstGeom prst="ellipse">
                  <a:avLst/>
                </a:prstGeom>
                <a:solidFill>
                  <a:srgbClr val="333333"/>
                </a:solidFill>
                <a:ln w="38100" algn="ctr">
                  <a:noFill/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s-HN"/>
                </a:p>
              </p:txBody>
            </p:sp>
            <p:grpSp>
              <p:nvGrpSpPr>
                <p:cNvPr id="13" name="Group 15"/>
                <p:cNvGrpSpPr>
                  <a:grpSpLocks/>
                </p:cNvGrpSpPr>
                <p:nvPr/>
              </p:nvGrpSpPr>
              <p:grpSpPr bwMode="auto">
                <a:xfrm>
                  <a:off x="157880" y="1680095"/>
                  <a:ext cx="986511" cy="981306"/>
                  <a:chOff x="4166" y="1706"/>
                  <a:chExt cx="1252" cy="1252"/>
                </a:xfrm>
              </p:grpSpPr>
              <p:sp>
                <p:nvSpPr>
                  <p:cNvPr id="143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46275"/>
                          <a:invGamma/>
                        </a:srgbClr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4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D6E1E2">
                          <a:gamma/>
                          <a:tint val="34902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5" name="Oval 18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shade val="79216"/>
                          <a:invGamma/>
                        </a:srgbClr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  <p:sp>
                <p:nvSpPr>
                  <p:cNvPr id="146" name="Oval 19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gamma/>
                          <a:tint val="0"/>
                          <a:invGamma/>
                        </a:srgbClr>
                      </a:gs>
                      <a:gs pos="100000">
                        <a:srgbClr val="D6E1E2">
                          <a:alpha val="3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vert="eaVert" wrap="none" anchor="ctr"/>
                  <a:lstStyle/>
                  <a:p>
                    <a:endParaRPr lang="es-HN"/>
                  </a:p>
                </p:txBody>
              </p:sp>
            </p:grpSp>
          </p:grpSp>
        </p:grpSp>
        <p:sp>
          <p:nvSpPr>
            <p:cNvPr id="135" name="AutoShape 35"/>
            <p:cNvSpPr>
              <a:spLocks noChangeArrowheads="1"/>
            </p:cNvSpPr>
            <p:nvPr/>
          </p:nvSpPr>
          <p:spPr bwMode="gray">
            <a:xfrm>
              <a:off x="262890" y="533400"/>
              <a:ext cx="1226820" cy="533400"/>
            </a:xfrm>
            <a:prstGeom prst="roundRect">
              <a:avLst>
                <a:gd name="adj" fmla="val 50000"/>
              </a:avLst>
            </a:prstGeom>
            <a:noFill/>
            <a:ln w="38100" algn="ctr">
              <a:solidFill>
                <a:schemeClr val="tx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1600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P</a:t>
              </a:r>
              <a:r>
                <a:rPr lang="en-US" sz="1200" cap="small" dirty="0" err="1" smtClean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roductivos</a:t>
              </a:r>
              <a:endParaRPr lang="en-US" sz="1600" cap="small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endParaRPr>
            </a:p>
          </p:txBody>
        </p:sp>
      </p:grpSp>
      <p:pic>
        <p:nvPicPr>
          <p:cNvPr id="52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838200"/>
            <a:ext cx="2209800" cy="2286000"/>
          </a:xfrm>
          <a:prstGeom prst="rect">
            <a:avLst/>
          </a:prstGeom>
          <a:noFill/>
        </p:spPr>
      </p:pic>
      <p:sp>
        <p:nvSpPr>
          <p:cNvPr id="50" name="Freeform 3"/>
          <p:cNvSpPr>
            <a:spLocks noEditPoints="1"/>
          </p:cNvSpPr>
          <p:nvPr/>
        </p:nvSpPr>
        <p:spPr bwMode="gray">
          <a:xfrm rot="11275379" flipV="1">
            <a:off x="1759212" y="1059540"/>
            <a:ext cx="3816882" cy="2604272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rgbClr val="C1D1D3">
                <a:alpha val="50000"/>
              </a:srgbClr>
            </a:outerShdw>
          </a:effectLst>
        </p:spPr>
        <p:txBody>
          <a:bodyPr/>
          <a:lstStyle/>
          <a:p>
            <a:endParaRPr lang="es-HN"/>
          </a:p>
        </p:txBody>
      </p:sp>
      <p:pic>
        <p:nvPicPr>
          <p:cNvPr id="53" name="Picture 2" descr="C:\Documents and Settings\Owner.FÚNEZMEJIA\My Documents\Nubia's Files\logos\logoPCUCC.png"/>
          <p:cNvPicPr>
            <a:picLocks noChangeAspect="1" noChangeArrowheads="1"/>
          </p:cNvPicPr>
          <p:nvPr/>
        </p:nvPicPr>
        <p:blipFill>
          <a:blip r:embed="rId3" cstate="print"/>
          <a:srcRect t="52899"/>
          <a:stretch>
            <a:fillRect/>
          </a:stretch>
        </p:blipFill>
        <p:spPr bwMode="auto">
          <a:xfrm>
            <a:off x="2743200" y="2047469"/>
            <a:ext cx="2209800" cy="1076731"/>
          </a:xfrm>
          <a:prstGeom prst="rect">
            <a:avLst/>
          </a:prstGeom>
          <a:noFill/>
        </p:spPr>
      </p:pic>
      <p:sp>
        <p:nvSpPr>
          <p:cNvPr id="62" name="61 Rectángulo"/>
          <p:cNvSpPr/>
          <p:nvPr/>
        </p:nvSpPr>
        <p:spPr>
          <a:xfrm>
            <a:off x="3429000" y="5715000"/>
            <a:ext cx="27432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dor\Mis documentos\Mis imágenes\imagenes bìblicas\varios\varios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667000"/>
            <a:ext cx="41148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066801"/>
            <a:ext cx="7391400" cy="1447799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 err="1" smtClean="0"/>
              <a:t>Consiga</a:t>
            </a:r>
            <a:r>
              <a:rPr lang="en-US" sz="3600" b="1" dirty="0" smtClean="0"/>
              <a:t>  </a:t>
            </a:r>
            <a:r>
              <a:rPr lang="en-US" sz="3600" b="1" dirty="0" err="1" smtClean="0"/>
              <a:t>que</a:t>
            </a:r>
            <a:r>
              <a:rPr lang="en-US" sz="3600" b="1" dirty="0" smtClean="0"/>
              <a:t> le den un </a:t>
            </a:r>
            <a:r>
              <a:rPr lang="en-US" sz="3600" b="1" dirty="0" err="1" smtClean="0"/>
              <a:t>buen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seminario</a:t>
            </a:r>
            <a:r>
              <a:rPr lang="en-US" sz="3600" b="1" dirty="0" smtClean="0"/>
              <a:t> sobre la </a:t>
            </a:r>
            <a:r>
              <a:rPr lang="en-US" sz="3600" b="1" dirty="0" err="1" smtClean="0"/>
              <a:t>recolección</a:t>
            </a: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-110010" y="2209800"/>
            <a:ext cx="1557810" cy="2215991"/>
            <a:chOff x="1610719" y="831037"/>
            <a:chExt cx="1145416" cy="2321479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1145416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1</a:t>
              </a: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410200" y="2971800"/>
            <a:ext cx="3810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Que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incluya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a la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vez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,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entrenamiento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para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los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nuevos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miembros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de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su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</a:t>
            </a:r>
            <a:r>
              <a:rPr lang="en-US" sz="3200" kern="0" dirty="0" smtClean="0">
                <a:latin typeface="+mn-lt"/>
              </a:rPr>
              <a:t>G.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P.</a:t>
            </a:r>
            <a:r>
              <a:rPr kumimoji="0" lang="es-ES_tradnl" sz="3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 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grpSp>
        <p:nvGrpSpPr>
          <p:cNvPr id="26" name="25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7" name="26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28" name="27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29" name="28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0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4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dor\Escritorio\Imágenes con degrado\TheBody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2000" y="1905000"/>
            <a:ext cx="4724400" cy="47244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990600"/>
            <a:ext cx="7010400" cy="2743200"/>
          </a:xfrm>
        </p:spPr>
        <p:txBody>
          <a:bodyPr/>
          <a:lstStyle/>
          <a:p>
            <a:pPr algn="just"/>
            <a:r>
              <a:rPr lang="en-US" b="1" dirty="0" smtClean="0"/>
              <a:t>Prepare con </a:t>
            </a:r>
            <a:r>
              <a:rPr lang="en-US" b="1" dirty="0" err="1" smtClean="0"/>
              <a:t>tiempo</a:t>
            </a:r>
            <a:r>
              <a:rPr lang="en-US" b="1" dirty="0" smtClean="0"/>
              <a:t> el </a:t>
            </a:r>
            <a:r>
              <a:rPr lang="en-US" b="1" dirty="0" err="1" smtClean="0"/>
              <a:t>ambiente</a:t>
            </a:r>
            <a:r>
              <a:rPr lang="en-US" b="1" dirty="0" smtClean="0"/>
              <a:t> de </a:t>
            </a:r>
            <a:r>
              <a:rPr lang="en-US" b="1" dirty="0" err="1" smtClean="0"/>
              <a:t>su</a:t>
            </a:r>
            <a:r>
              <a:rPr lang="en-US" b="1" dirty="0" smtClean="0"/>
              <a:t> G.P. con </a:t>
            </a:r>
            <a:r>
              <a:rPr lang="en-US" b="1" dirty="0" err="1" smtClean="0"/>
              <a:t>pequeños</a:t>
            </a:r>
            <a:r>
              <a:rPr lang="en-US" b="1" dirty="0" smtClean="0"/>
              <a:t> Tips, </a:t>
            </a:r>
            <a:r>
              <a:rPr lang="en-US" b="1" dirty="0" err="1" smtClean="0"/>
              <a:t>Anuncios</a:t>
            </a:r>
            <a:r>
              <a:rPr lang="en-US" b="1" dirty="0" smtClean="0"/>
              <a:t> y </a:t>
            </a:r>
            <a:r>
              <a:rPr lang="en-US" b="1" dirty="0" err="1" smtClean="0"/>
              <a:t>hasta</a:t>
            </a:r>
            <a:r>
              <a:rPr lang="en-US" b="1" dirty="0" smtClean="0"/>
              <a:t> TESTIMONIOS </a:t>
            </a:r>
            <a:r>
              <a:rPr lang="en-US" b="1" dirty="0" err="1" smtClean="0"/>
              <a:t>impresionantes</a:t>
            </a:r>
            <a:r>
              <a:rPr lang="en-US" b="1" dirty="0" smtClean="0"/>
              <a:t> sobre la </a:t>
            </a:r>
            <a:r>
              <a:rPr lang="en-US" b="1" dirty="0" err="1" smtClean="0"/>
              <a:t>pasada</a:t>
            </a:r>
            <a:r>
              <a:rPr lang="en-US" b="1" dirty="0" smtClean="0"/>
              <a:t> </a:t>
            </a:r>
            <a:r>
              <a:rPr lang="en-US" b="1" dirty="0" err="1" smtClean="0"/>
              <a:t>recolección</a:t>
            </a:r>
            <a:r>
              <a:rPr lang="en-US" b="1" dirty="0" smtClean="0"/>
              <a:t>. </a:t>
            </a: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2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2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4114800" y="3124200"/>
            <a:ext cx="4876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Para que su G.P. espere este momento con ansias y gozo.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43" name="42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44" name="43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45" name="44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46" name="45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47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8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49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5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914401"/>
            <a:ext cx="7010400" cy="838200"/>
          </a:xfrm>
        </p:spPr>
        <p:txBody>
          <a:bodyPr/>
          <a:lstStyle/>
          <a:p>
            <a:r>
              <a:rPr lang="en-US" sz="3600" b="1" dirty="0" smtClean="0"/>
              <a:t>El Blanco…</a:t>
            </a:r>
            <a:r>
              <a:rPr lang="en-US" sz="3200" dirty="0" smtClean="0">
                <a:solidFill>
                  <a:schemeClr val="tx2"/>
                </a:solidFill>
              </a:rPr>
              <a:t/>
            </a:r>
            <a:br>
              <a:rPr lang="en-US" sz="3200" dirty="0" smtClean="0">
                <a:solidFill>
                  <a:schemeClr val="tx2"/>
                </a:solidFill>
              </a:rPr>
            </a:b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685800" y="685800"/>
            <a:ext cx="48006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Establezca claramente el blanco de Recolección de su P.G.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3074" name="Picture 2" descr="C:\Documents and Settings\Administrador\Escritorio\Imágenes con degrado\Picture2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752600"/>
            <a:ext cx="3886200" cy="3810000"/>
          </a:xfrm>
          <a:prstGeom prst="rect">
            <a:avLst/>
          </a:prstGeom>
          <a:noFill/>
        </p:spPr>
      </p:pic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3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219200"/>
            <a:ext cx="7010400" cy="4495799"/>
          </a:xfrm>
        </p:spPr>
        <p:txBody>
          <a:bodyPr anchor="ctr"/>
          <a:lstStyle/>
          <a:p>
            <a:pPr marL="0" indent="45720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dirty="0" err="1" smtClean="0"/>
              <a:t>Debemos</a:t>
            </a:r>
            <a:r>
              <a:rPr lang="en-US" sz="3600" dirty="0" smtClean="0"/>
              <a:t> de Velar </a:t>
            </a:r>
            <a:r>
              <a:rPr lang="en-US" sz="3600" dirty="0" err="1" smtClean="0"/>
              <a:t>para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cada</a:t>
            </a:r>
            <a:r>
              <a:rPr lang="en-US" sz="3600" dirty="0" smtClean="0"/>
              <a:t> </a:t>
            </a:r>
            <a:r>
              <a:rPr lang="en-US" sz="3600" dirty="0" err="1" smtClean="0"/>
              <a:t>miembro</a:t>
            </a:r>
            <a:r>
              <a:rPr lang="en-US" sz="3600" dirty="0" smtClean="0"/>
              <a:t> </a:t>
            </a:r>
            <a:r>
              <a:rPr lang="en-US" sz="3600" dirty="0" err="1" smtClean="0"/>
              <a:t>participe</a:t>
            </a:r>
            <a:r>
              <a:rPr lang="en-US" sz="3600" dirty="0" smtClean="0"/>
              <a:t> en la </a:t>
            </a:r>
            <a:r>
              <a:rPr lang="en-US" sz="3600" dirty="0" err="1" smtClean="0"/>
              <a:t>campaña</a:t>
            </a:r>
            <a:r>
              <a:rPr lang="en-US" sz="3600" dirty="0" smtClean="0"/>
              <a:t> de </a:t>
            </a:r>
            <a:r>
              <a:rPr lang="en-US" sz="3600" dirty="0" err="1" smtClean="0"/>
              <a:t>recolección</a:t>
            </a:r>
            <a:r>
              <a:rPr lang="en-US" sz="3600" dirty="0" smtClean="0"/>
              <a:t> y </a:t>
            </a:r>
            <a:r>
              <a:rPr lang="en-US" sz="3600" dirty="0" err="1" smtClean="0"/>
              <a:t>verificar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cada</a:t>
            </a:r>
            <a:r>
              <a:rPr lang="en-US" sz="3600" dirty="0" smtClean="0"/>
              <a:t> </a:t>
            </a:r>
            <a:r>
              <a:rPr lang="en-US" sz="3600" dirty="0" err="1" smtClean="0"/>
              <a:t>uno</a:t>
            </a:r>
            <a:r>
              <a:rPr lang="en-US" sz="3600" dirty="0" smtClean="0"/>
              <a:t> </a:t>
            </a:r>
            <a:r>
              <a:rPr lang="en-US" sz="3600" dirty="0" err="1" smtClean="0"/>
              <a:t>logre</a:t>
            </a:r>
            <a:r>
              <a:rPr lang="en-US" sz="3600" dirty="0" smtClean="0"/>
              <a:t> el </a:t>
            </a:r>
            <a:r>
              <a:rPr lang="en-US" sz="3600" dirty="0" err="1" smtClean="0"/>
              <a:t>objetivo</a:t>
            </a:r>
            <a:r>
              <a:rPr lang="en-US" sz="3600" dirty="0" smtClean="0"/>
              <a:t> </a:t>
            </a:r>
            <a:r>
              <a:rPr lang="en-US" sz="3600" dirty="0" err="1" smtClean="0"/>
              <a:t>propuesto</a:t>
            </a:r>
            <a:r>
              <a:rPr lang="en-US" sz="3600" dirty="0" smtClean="0"/>
              <a:t>.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istrador\Escritorio\Imágenes con degrado\senoras orando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36914" y="1752600"/>
            <a:ext cx="3820886" cy="41148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315200" cy="1057275"/>
          </a:xfrm>
        </p:spPr>
        <p:txBody>
          <a:bodyPr/>
          <a:lstStyle/>
          <a:p>
            <a:r>
              <a:rPr lang="en-US" sz="3600" b="1" dirty="0" smtClean="0"/>
              <a:t> </a:t>
            </a:r>
            <a:r>
              <a:rPr lang="en-US" sz="3600" b="1" dirty="0" err="1" smtClean="0"/>
              <a:t>Utilice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las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Parejas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Misioneras</a:t>
            </a: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4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4343400" y="1228725"/>
            <a:ext cx="48006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Establezca claramente el blanco de recolección para cada Pareja Misionera.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981075"/>
          </a:xfrm>
        </p:spPr>
        <p:txBody>
          <a:bodyPr/>
          <a:lstStyle/>
          <a:p>
            <a:r>
              <a:rPr lang="es-ES" sz="3600" b="1" smtClean="0"/>
              <a:t> Parejas Misioneras.</a:t>
            </a:r>
            <a:r>
              <a:rPr lang="es-ES" sz="3200" smtClean="0">
                <a:solidFill>
                  <a:schemeClr val="tx2"/>
                </a:solidFill>
              </a:rPr>
              <a:t/>
            </a:r>
            <a:br>
              <a:rPr lang="es-ES" sz="3200" smtClean="0">
                <a:solidFill>
                  <a:schemeClr val="tx2"/>
                </a:solidFill>
              </a:rPr>
            </a:br>
            <a:endParaRPr lang="es-ES" sz="320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5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2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4953000" y="1676400"/>
            <a:ext cx="3962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No utilice otra estructura que no sea la de los Dúos Misioneros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5122" name="Picture 2" descr="C:\Documents and Settings\Administrador\Escritorio\Imágenes con degrado\sharing gospe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885950"/>
            <a:ext cx="3965575" cy="3829050"/>
          </a:xfrm>
          <a:prstGeom prst="rect">
            <a:avLst/>
          </a:prstGeom>
          <a:noFill/>
        </p:spPr>
      </p:pic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istrador\Escritorio\Imágenes con degrado\Predicador wm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304922" y="2057400"/>
            <a:ext cx="3648078" cy="40386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76325"/>
            <a:ext cx="7010400" cy="1057275"/>
          </a:xfrm>
        </p:spPr>
        <p:txBody>
          <a:bodyPr/>
          <a:lstStyle/>
          <a:p>
            <a:r>
              <a:rPr lang="en-US" sz="3600" b="1" dirty="0" smtClean="0"/>
              <a:t>El </a:t>
            </a:r>
            <a:r>
              <a:rPr lang="en-US" sz="3600" b="1" dirty="0" err="1" smtClean="0"/>
              <a:t>mes</a:t>
            </a:r>
            <a:r>
              <a:rPr lang="en-US" sz="3600" b="1" dirty="0" smtClean="0"/>
              <a:t> de la </a:t>
            </a:r>
            <a:r>
              <a:rPr lang="en-US" sz="3600" b="1" dirty="0" err="1" smtClean="0"/>
              <a:t>recolección</a:t>
            </a:r>
            <a:endParaRPr lang="en-US" sz="3600" b="1" dirty="0" smtClean="0"/>
          </a:p>
          <a:p>
            <a:endParaRPr lang="en-US" sz="3600" b="1" dirty="0" smtClean="0"/>
          </a:p>
          <a:p>
            <a:pPr lvl="1" algn="just">
              <a:buNone/>
            </a:pPr>
            <a:endParaRPr lang="es-ES_tradnl" sz="3200" dirty="0" smtClean="0">
              <a:solidFill>
                <a:schemeClr val="tx2"/>
              </a:solidFill>
            </a:endParaRPr>
          </a:p>
          <a:p>
            <a:pPr lvl="1" algn="just"/>
            <a:endParaRPr lang="es-ES_tradnl" sz="3200" dirty="0" smtClean="0">
              <a:solidFill>
                <a:schemeClr val="tx2"/>
              </a:solidFill>
            </a:endParaRPr>
          </a:p>
          <a:p>
            <a:pPr lvl="1" algn="just">
              <a:buNone/>
            </a:pPr>
            <a:endParaRPr lang="es-ES_tradnl" sz="3200" dirty="0" smtClean="0">
              <a:solidFill>
                <a:schemeClr val="tx2"/>
              </a:solidFill>
            </a:endParaRPr>
          </a:p>
          <a:p>
            <a:pPr lvl="1" algn="just">
              <a:buNone/>
            </a:pPr>
            <a:endParaRPr lang="es-ES_tradnl" sz="3200" dirty="0" smtClean="0">
              <a:solidFill>
                <a:schemeClr val="tx2"/>
              </a:solidFill>
            </a:endParaRPr>
          </a:p>
          <a:p>
            <a:pPr lvl="1" algn="just">
              <a:buNone/>
            </a:pPr>
            <a:r>
              <a:rPr lang="en-US" sz="3200" dirty="0">
                <a:solidFill>
                  <a:schemeClr val="tx2"/>
                </a:solidFill>
              </a:rPr>
              <a:t/>
            </a:r>
            <a:br>
              <a:rPr lang="en-US" sz="3200" dirty="0">
                <a:solidFill>
                  <a:schemeClr val="tx2"/>
                </a:solidFill>
              </a:rPr>
            </a:br>
            <a:endParaRPr lang="en-US" sz="3200" dirty="0">
              <a:solidFill>
                <a:schemeClr val="tx2"/>
              </a:solidFill>
            </a:endParaRPr>
          </a:p>
        </p:txBody>
      </p:sp>
      <p:grpSp>
        <p:nvGrpSpPr>
          <p:cNvPr id="3" name="14 Grupo"/>
          <p:cNvGrpSpPr/>
          <p:nvPr/>
        </p:nvGrpSpPr>
        <p:grpSpPr>
          <a:xfrm>
            <a:off x="-110010" y="2209800"/>
            <a:ext cx="1332948" cy="2215991"/>
            <a:chOff x="1610719" y="831037"/>
            <a:chExt cx="980081" cy="2321479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828800" y="1795463"/>
              <a:ext cx="762000" cy="665162"/>
              <a:chOff x="1110" y="2656"/>
              <a:chExt cx="1549" cy="1351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s-HN" sz="48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roadway" pitchFamily="82" charset="0"/>
                </a:endParaRPr>
              </a:p>
            </p:txBody>
          </p:sp>
        </p:grp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1610719" y="831037"/>
              <a:ext cx="977333" cy="23214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3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roadway" pitchFamily="82" charset="0"/>
                </a:rPr>
                <a:t>6</a:t>
              </a:r>
              <a:endParaRPr lang="en-US" sz="13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pic>
        <p:nvPicPr>
          <p:cNvPr id="21" name="Picture 17" descr="G:\Multimedia 2007 Trabajos\Division Interamericana\LOG OF 3.png"/>
          <p:cNvPicPr>
            <a:picLocks noChangeAspect="1" noChangeArrowheads="1"/>
          </p:cNvPicPr>
          <p:nvPr/>
        </p:nvPicPr>
        <p:blipFill>
          <a:blip r:embed="rId3" cstate="print"/>
          <a:srcRect l="3030" t="13880" r="6061" b="24430"/>
          <a:stretch>
            <a:fillRect/>
          </a:stretch>
        </p:blipFill>
        <p:spPr bwMode="auto">
          <a:xfrm>
            <a:off x="8077200" y="5551714"/>
            <a:ext cx="673100" cy="57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5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LA RECOLECCIÓN EN EL G.P.</a:t>
            </a:r>
            <a:endParaRPr lang="es-HN" sz="2800" dirty="0"/>
          </a:p>
        </p:txBody>
      </p:sp>
      <p:pic>
        <p:nvPicPr>
          <p:cNvPr id="23" name="Picture 2" descr="H:\grupos pequeños\logoPC GA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9189"/>
            <a:ext cx="1371600" cy="1332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4419600" y="1838325"/>
            <a:ext cx="46482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>Anuncie con buen tiempo de  anticipación el mes destinado a la recolección.</a:t>
            </a: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s-ES_tradnl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  <a:t/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</a:rPr>
            </a:b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28" name="27 Grupo"/>
          <p:cNvGrpSpPr/>
          <p:nvPr/>
        </p:nvGrpSpPr>
        <p:grpSpPr>
          <a:xfrm>
            <a:off x="0" y="6172200"/>
            <a:ext cx="9144000" cy="457200"/>
            <a:chOff x="0" y="6324600"/>
            <a:chExt cx="9144000" cy="533400"/>
          </a:xfrm>
        </p:grpSpPr>
        <p:sp>
          <p:nvSpPr>
            <p:cNvPr id="29" name="28 Rectángulo"/>
            <p:cNvSpPr/>
            <p:nvPr/>
          </p:nvSpPr>
          <p:spPr>
            <a:xfrm>
              <a:off x="0" y="6477000"/>
              <a:ext cx="6553200" cy="381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  <p:sp>
          <p:nvSpPr>
            <p:cNvPr id="30" name="29 Recortar rectángulo de esquina sencilla"/>
            <p:cNvSpPr/>
            <p:nvPr/>
          </p:nvSpPr>
          <p:spPr>
            <a:xfrm flipH="1">
              <a:off x="6324600" y="6324600"/>
              <a:ext cx="2819400" cy="533400"/>
            </a:xfrm>
            <a:prstGeom prst="snip1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HN"/>
            </a:p>
          </p:txBody>
        </p:sp>
      </p:grpSp>
      <p:sp>
        <p:nvSpPr>
          <p:cNvPr id="31" name="30 Rectángulo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/>
          </a:p>
        </p:txBody>
      </p:sp>
      <p:sp>
        <p:nvSpPr>
          <p:cNvPr id="32" name="4 Marcador de pie de página"/>
          <p:cNvSpPr txBox="1">
            <a:spLocks/>
          </p:cNvSpPr>
          <p:nvPr/>
        </p:nvSpPr>
        <p:spPr bwMode="gray">
          <a:xfrm>
            <a:off x="6553200" y="6172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CERTIFICACIÓN DE LÍDERES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" name="4 Marcador de pie de página"/>
          <p:cNvSpPr txBox="1">
            <a:spLocks/>
          </p:cNvSpPr>
          <p:nvPr/>
        </p:nvSpPr>
        <p:spPr bwMode="gray">
          <a:xfrm>
            <a:off x="0" y="6324600"/>
            <a:ext cx="9906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NIVEL IV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sp>
        <p:nvSpPr>
          <p:cNvPr id="34" name="4 Marcador de pie de página"/>
          <p:cNvSpPr txBox="1">
            <a:spLocks/>
          </p:cNvSpPr>
          <p:nvPr/>
        </p:nvSpPr>
        <p:spPr bwMode="auto">
          <a:xfrm>
            <a:off x="990600" y="63246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Cómo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alcanzar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Recolección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 GP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90600" y="6629400"/>
            <a:ext cx="8153400" cy="228600"/>
          </a:xfrm>
        </p:spPr>
        <p:txBody>
          <a:bodyPr anchor="ctr"/>
          <a:lstStyle/>
          <a:p>
            <a:r>
              <a:rPr lang="en-US" sz="1200" dirty="0" smtClean="0">
                <a:solidFill>
                  <a:schemeClr val="bg1"/>
                </a:solidFill>
              </a:rPr>
              <a:t>UNION  VENEZOLANA ORIENTAL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/>
      <p:bldP spid="26" grpId="0" build="p" bldLvl="2"/>
    </p:bldLst>
  </p:timing>
</p:sld>
</file>

<file path=ppt/theme/theme1.xml><?xml version="1.0" encoding="utf-8"?>
<a:theme xmlns:a="http://schemas.openxmlformats.org/drawingml/2006/main" name="cdb2004158l">
  <a:themeElements>
    <a:clrScheme name="Personalizado 19">
      <a:dk1>
        <a:srgbClr val="000000"/>
      </a:dk1>
      <a:lt1>
        <a:sysClr val="window" lastClr="FFFFFF"/>
      </a:lt1>
      <a:dk2>
        <a:srgbClr val="FF7070"/>
      </a:dk2>
      <a:lt2>
        <a:srgbClr val="FFB7B7"/>
      </a:lt2>
      <a:accent1>
        <a:srgbClr val="D16349"/>
      </a:accent1>
      <a:accent2>
        <a:srgbClr val="C00000"/>
      </a:accent2>
      <a:accent3>
        <a:srgbClr val="A5A5A5"/>
      </a:accent3>
      <a:accent4>
        <a:srgbClr val="8C7B70"/>
      </a:accent4>
      <a:accent5>
        <a:srgbClr val="8FB08C"/>
      </a:accent5>
      <a:accent6>
        <a:srgbClr val="D19049"/>
      </a:accent6>
      <a:hlink>
        <a:srgbClr val="990000"/>
      </a:hlink>
      <a:folHlink>
        <a:srgbClr val="694F07"/>
      </a:folHlink>
    </a:clrScheme>
    <a:fontScheme name="Tema d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1D4940"/>
        </a:dk1>
        <a:lt1>
          <a:srgbClr val="FFFFFF"/>
        </a:lt1>
        <a:dk2>
          <a:srgbClr val="3F716F"/>
        </a:dk2>
        <a:lt2>
          <a:srgbClr val="C0C0C0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93575"/>
        </a:dk1>
        <a:lt1>
          <a:srgbClr val="FFFFFF"/>
        </a:lt1>
        <a:dk2>
          <a:srgbClr val="000066"/>
        </a:dk2>
        <a:lt2>
          <a:srgbClr val="808080"/>
        </a:lt2>
        <a:accent1>
          <a:srgbClr val="4B92E1"/>
        </a:accent1>
        <a:accent2>
          <a:srgbClr val="99CCFF"/>
        </a:accent2>
        <a:accent3>
          <a:srgbClr val="FFFFFF"/>
        </a:accent3>
        <a:accent4>
          <a:srgbClr val="062C63"/>
        </a:accent4>
        <a:accent5>
          <a:srgbClr val="B1C7EE"/>
        </a:accent5>
        <a:accent6>
          <a:srgbClr val="8AB9E7"/>
        </a:accent6>
        <a:hlink>
          <a:srgbClr val="0066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B4C5B"/>
        </a:dk1>
        <a:lt1>
          <a:srgbClr val="FFFFFF"/>
        </a:lt1>
        <a:dk2>
          <a:srgbClr val="000000"/>
        </a:dk2>
        <a:lt2>
          <a:srgbClr val="969696"/>
        </a:lt2>
        <a:accent1>
          <a:srgbClr val="E3BE05"/>
        </a:accent1>
        <a:accent2>
          <a:srgbClr val="81C200"/>
        </a:accent2>
        <a:accent3>
          <a:srgbClr val="FFFFFF"/>
        </a:accent3>
        <a:accent4>
          <a:srgbClr val="08404C"/>
        </a:accent4>
        <a:accent5>
          <a:srgbClr val="EFDBAA"/>
        </a:accent5>
        <a:accent6>
          <a:srgbClr val="74B0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cdb2004158l</Template>
  <TotalTime>1213</TotalTime>
  <Words>897</Words>
  <Application>Microsoft Office PowerPoint</Application>
  <PresentationFormat>Presentación en pantalla (4:3)</PresentationFormat>
  <Paragraphs>217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cdb2004158l</vt:lpstr>
      <vt:lpstr>NIVEL</vt:lpstr>
      <vt:lpstr>NIVEL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LA RECOLECCIÓN EN EL G.P.</vt:lpstr>
      <vt:lpstr>PRÓXIMO SEMINARIO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Cómo alcanzar la recolección en la PC</dc:title>
  <dc:subject>Certificación de Líderes</dc:subject>
  <dc:creator>Fredy René Fúnez</dc:creator>
  <cp:lastModifiedBy>Ney Devis</cp:lastModifiedBy>
  <cp:revision>61</cp:revision>
  <dcterms:created xsi:type="dcterms:W3CDTF">2009-04-20T04:15:08Z</dcterms:created>
  <dcterms:modified xsi:type="dcterms:W3CDTF">2010-01-17T18:22:25Z</dcterms:modified>
  <cp:category>NIVEL IV</cp:category>
</cp:coreProperties>
</file>